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2DBB-3CC6-4792-818B-798DD5DAAD56}" type="datetimeFigureOut">
              <a:rPr lang="vi-VN" smtClean="0"/>
              <a:t>10/03/2019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203A-D145-42F7-886A-AC8401107239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8.jpeg"/><Relationship Id="rId5" Type="http://schemas.openxmlformats.org/officeDocument/2006/relationships/image" Target="../media/image13.jpeg"/><Relationship Id="rId10" Type="http://schemas.openxmlformats.org/officeDocument/2006/relationships/image" Target="../media/image17.jpeg"/><Relationship Id="rId4" Type="http://schemas.openxmlformats.org/officeDocument/2006/relationships/image" Target="../media/image12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HÃ¬nh áº£nh cÃ³ liÃªn q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2786058"/>
            <a:ext cx="5143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b="1" dirty="0" smtClean="0">
                <a:latin typeface="Arial" pitchFamily="34" charset="0"/>
                <a:cs typeface="Arial" pitchFamily="34" charset="0"/>
              </a:rPr>
              <a:t>PHÂN SỐ VÀ PHÉP CHIA SỐ TỰ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71570"/>
          </a:xfrm>
        </p:spPr>
        <p:txBody>
          <a:bodyPr>
            <a:normAutofit fontScale="90000"/>
          </a:bodyPr>
          <a:lstStyle/>
          <a:p>
            <a:r>
              <a:rPr lang="vi-VN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VD1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Có 8 quả cam,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đều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</a:t>
            </a:r>
            <a:endParaRPr lang="vi-VN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Káº¿t quáº£ hÃ¬nh áº£nh cho hiÌnh mÄÌ£t em beÌ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0174"/>
            <a:ext cx="1428760" cy="1327880"/>
          </a:xfrm>
          <a:prstGeom prst="rect">
            <a:avLst/>
          </a:prstGeom>
          <a:noFill/>
        </p:spPr>
      </p:pic>
      <p:pic>
        <p:nvPicPr>
          <p:cNvPr id="4100" name="Picture 4" descr="HÃ¬nh áº£nh cÃ³ liÃªn qu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500174"/>
            <a:ext cx="1333481" cy="1333481"/>
          </a:xfrm>
          <a:prstGeom prst="rect">
            <a:avLst/>
          </a:prstGeom>
          <a:noFill/>
        </p:spPr>
      </p:pic>
      <p:pic>
        <p:nvPicPr>
          <p:cNvPr id="4104" name="Picture 8" descr="Káº¿t quáº£ hÃ¬nh áº£nh cho chÃ¢n dung bÃ© tr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1500174"/>
            <a:ext cx="1201715" cy="1357323"/>
          </a:xfrm>
          <a:prstGeom prst="rect">
            <a:avLst/>
          </a:prstGeom>
          <a:noFill/>
        </p:spPr>
      </p:pic>
      <p:pic>
        <p:nvPicPr>
          <p:cNvPr id="4106" name="Picture 10" descr="Káº¿t quáº£ hÃ¬nh áº£nh cho chÃ¢n dung bÃ© tra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1571612"/>
            <a:ext cx="1285884" cy="1285884"/>
          </a:xfrm>
          <a:prstGeom prst="rect">
            <a:avLst/>
          </a:prstGeom>
          <a:noFill/>
        </p:spPr>
      </p:pic>
      <p:pic>
        <p:nvPicPr>
          <p:cNvPr id="4108" name="Picture 12" descr="Káº¿t quáº£ hÃ¬nh áº£nh cho 2 quaÌ c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3071810"/>
            <a:ext cx="1214446" cy="1117290"/>
          </a:xfrm>
          <a:prstGeom prst="rect">
            <a:avLst/>
          </a:prstGeom>
          <a:noFill/>
        </p:spPr>
      </p:pic>
      <p:pic>
        <p:nvPicPr>
          <p:cNvPr id="4110" name="Picture 14" descr="Káº¿t quáº£ hÃ¬nh áº£nh cho 2 quaÌ ca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3071810"/>
            <a:ext cx="1143008" cy="1051567"/>
          </a:xfrm>
          <a:prstGeom prst="rect">
            <a:avLst/>
          </a:prstGeom>
          <a:noFill/>
        </p:spPr>
      </p:pic>
      <p:pic>
        <p:nvPicPr>
          <p:cNvPr id="4112" name="Picture 16" descr="Káº¿t quáº£ hÃ¬nh áº£nh cho 2 quaÌ ca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28" y="3071810"/>
            <a:ext cx="1173006" cy="1079166"/>
          </a:xfrm>
          <a:prstGeom prst="rect">
            <a:avLst/>
          </a:prstGeom>
          <a:noFill/>
        </p:spPr>
      </p:pic>
      <p:pic>
        <p:nvPicPr>
          <p:cNvPr id="4114" name="Picture 18" descr="Káº¿t quáº£ hÃ¬nh áº£nh cho 2 quaÌ ca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3071810"/>
            <a:ext cx="1169900" cy="10763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596" y="4857760"/>
            <a:ext cx="7269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Mỗi em được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8:2=4( quả cam)</a:t>
            </a:r>
            <a:endParaRPr lang="vi-VN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858312" cy="12858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VD: </a:t>
            </a:r>
            <a:r>
              <a:rPr lang="en-US" dirty="0" smtClean="0">
                <a:solidFill>
                  <a:schemeClr val="bg1"/>
                </a:solidFill>
              </a:rPr>
              <a:t>Có 3 </a:t>
            </a:r>
            <a:r>
              <a:rPr lang="en-US" dirty="0" err="1" smtClean="0">
                <a:solidFill>
                  <a:schemeClr val="bg1"/>
                </a:solidFill>
              </a:rPr>
              <a:t>cái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bánh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chia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đều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cho</a:t>
            </a:r>
            <a:r>
              <a:rPr lang="en-US" dirty="0" smtClean="0">
                <a:solidFill>
                  <a:schemeClr val="bg1"/>
                </a:solidFill>
              </a:rPr>
              <a:t> 4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hỏi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mỗi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được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nhiêu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phần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cái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bánh</a:t>
            </a:r>
            <a:endParaRPr lang="vi-VN" dirty="0">
              <a:solidFill>
                <a:schemeClr val="bg1"/>
              </a:solidFill>
            </a:endParaRPr>
          </a:p>
        </p:txBody>
      </p:sp>
      <p:pic>
        <p:nvPicPr>
          <p:cNvPr id="15362" name="Picture 2" descr="HÃ¬nh áº£nh cÃ³ liÃªn qu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072074"/>
            <a:ext cx="1373375" cy="1150400"/>
          </a:xfrm>
          <a:prstGeom prst="rect">
            <a:avLst/>
          </a:prstGeom>
          <a:noFill/>
        </p:spPr>
      </p:pic>
      <p:pic>
        <p:nvPicPr>
          <p:cNvPr id="15364" name="Picture 4" descr="HÃ¬nh áº£nh cÃ³ liÃªn qu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5812" y="5072074"/>
            <a:ext cx="1373374" cy="1150400"/>
          </a:xfrm>
          <a:prstGeom prst="rect">
            <a:avLst/>
          </a:prstGeom>
          <a:noFill/>
        </p:spPr>
      </p:pic>
      <p:pic>
        <p:nvPicPr>
          <p:cNvPr id="6" name="Picture 4" descr="HÃ¬nh áº£nh cÃ³ liÃªn qu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72074"/>
            <a:ext cx="1373374" cy="1150399"/>
          </a:xfrm>
          <a:prstGeom prst="rect">
            <a:avLst/>
          </a:prstGeom>
          <a:noFill/>
        </p:spPr>
      </p:pic>
      <p:pic>
        <p:nvPicPr>
          <p:cNvPr id="7" name="Picture 2" descr="Káº¿t quáº£ hÃ¬nh áº£nh cho hiÌnh mÄÌ£t em beÌ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785926"/>
            <a:ext cx="1214446" cy="1128698"/>
          </a:xfrm>
          <a:prstGeom prst="rect">
            <a:avLst/>
          </a:prstGeom>
          <a:noFill/>
        </p:spPr>
      </p:pic>
      <p:pic>
        <p:nvPicPr>
          <p:cNvPr id="8" name="Picture 8" descr="Káº¿t quáº£ hÃ¬nh áº£nh cho chÃ¢n dung bÃ© tra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9" y="1785926"/>
            <a:ext cx="1000132" cy="1129637"/>
          </a:xfrm>
          <a:prstGeom prst="rect">
            <a:avLst/>
          </a:prstGeom>
          <a:noFill/>
        </p:spPr>
      </p:pic>
      <p:pic>
        <p:nvPicPr>
          <p:cNvPr id="9" name="Picture 4" descr="HÃ¬nh áº£nh cÃ³ liÃªn qu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9" y="1785927"/>
            <a:ext cx="1071570" cy="1071570"/>
          </a:xfrm>
          <a:prstGeom prst="rect">
            <a:avLst/>
          </a:prstGeom>
          <a:noFill/>
        </p:spPr>
      </p:pic>
      <p:pic>
        <p:nvPicPr>
          <p:cNvPr id="10" name="Picture 10" descr="Káº¿t quáº£ hÃ¬nh áº£nh cho chÃ¢n dung bÃ© tra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1857364"/>
            <a:ext cx="1000132" cy="1000132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>
            <a:stCxn id="15362" idx="0"/>
            <a:endCxn id="15362" idx="2"/>
          </p:cNvCxnSpPr>
          <p:nvPr/>
        </p:nvCxnSpPr>
        <p:spPr>
          <a:xfrm rot="16200000" flipH="1">
            <a:off x="3469042" y="5647274"/>
            <a:ext cx="11504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362" idx="1"/>
            <a:endCxn id="15362" idx="3"/>
          </p:cNvCxnSpPr>
          <p:nvPr/>
        </p:nvCxnSpPr>
        <p:spPr>
          <a:xfrm rot="10800000" flipH="1">
            <a:off x="3357553" y="5647274"/>
            <a:ext cx="1373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364" idx="0"/>
            <a:endCxn id="15364" idx="2"/>
          </p:cNvCxnSpPr>
          <p:nvPr/>
        </p:nvCxnSpPr>
        <p:spPr>
          <a:xfrm rot="16200000" flipH="1">
            <a:off x="5227299" y="5647274"/>
            <a:ext cx="115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364" idx="1"/>
            <a:endCxn id="15364" idx="3"/>
          </p:cNvCxnSpPr>
          <p:nvPr/>
        </p:nvCxnSpPr>
        <p:spPr>
          <a:xfrm rot="10800000" flipH="1">
            <a:off x="5115812" y="5647274"/>
            <a:ext cx="13733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6" idx="2"/>
          </p:cNvCxnSpPr>
          <p:nvPr/>
        </p:nvCxnSpPr>
        <p:spPr>
          <a:xfrm rot="16200000" flipH="1">
            <a:off x="7255255" y="5647273"/>
            <a:ext cx="11503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1"/>
            <a:endCxn id="6" idx="3"/>
          </p:cNvCxnSpPr>
          <p:nvPr/>
        </p:nvCxnSpPr>
        <p:spPr>
          <a:xfrm rot="10800000" flipH="1">
            <a:off x="7143768" y="5647274"/>
            <a:ext cx="13733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785786" y="3000372"/>
            <a:ext cx="571504" cy="476253"/>
          </a:xfrm>
          <a:prstGeom prst="rect">
            <a:avLst/>
          </a:prstGeom>
          <a:noFill/>
        </p:spPr>
      </p:pic>
      <p:pic>
        <p:nvPicPr>
          <p:cNvPr id="27" name="Picture 2" descr="HÃ¬nh áº£nh cÃ³ liÃªn quan"/>
          <p:cNvPicPr>
            <a:picLocks noChangeAspect="1" noChangeArrowheads="1"/>
          </p:cNvPicPr>
          <p:nvPr/>
        </p:nvPicPr>
        <p:blipFill>
          <a:blip r:embed="rId9" cstate="print"/>
          <a:srcRect r="50000" b="50257"/>
          <a:stretch>
            <a:fillRect/>
          </a:stretch>
        </p:blipFill>
        <p:spPr bwMode="auto">
          <a:xfrm>
            <a:off x="1428728" y="3000373"/>
            <a:ext cx="600079" cy="500066"/>
          </a:xfrm>
          <a:prstGeom prst="rect">
            <a:avLst/>
          </a:prstGeom>
          <a:noFill/>
        </p:spPr>
      </p:pic>
      <p:pic>
        <p:nvPicPr>
          <p:cNvPr id="28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1071538" y="3571876"/>
            <a:ext cx="571504" cy="476253"/>
          </a:xfrm>
          <a:prstGeom prst="rect">
            <a:avLst/>
          </a:prstGeom>
          <a:noFill/>
        </p:spPr>
      </p:pic>
      <p:pic>
        <p:nvPicPr>
          <p:cNvPr id="29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2643174" y="3000372"/>
            <a:ext cx="571504" cy="476253"/>
          </a:xfrm>
          <a:prstGeom prst="rect">
            <a:avLst/>
          </a:prstGeom>
          <a:noFill/>
        </p:spPr>
      </p:pic>
      <p:pic>
        <p:nvPicPr>
          <p:cNvPr id="30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3357554" y="3000372"/>
            <a:ext cx="571504" cy="476253"/>
          </a:xfrm>
          <a:prstGeom prst="rect">
            <a:avLst/>
          </a:prstGeom>
          <a:noFill/>
        </p:spPr>
      </p:pic>
      <p:pic>
        <p:nvPicPr>
          <p:cNvPr id="31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3000364" y="3500438"/>
            <a:ext cx="571504" cy="476253"/>
          </a:xfrm>
          <a:prstGeom prst="rect">
            <a:avLst/>
          </a:prstGeom>
          <a:noFill/>
        </p:spPr>
      </p:pic>
      <p:pic>
        <p:nvPicPr>
          <p:cNvPr id="32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4572000" y="2928934"/>
            <a:ext cx="571504" cy="476253"/>
          </a:xfrm>
          <a:prstGeom prst="rect">
            <a:avLst/>
          </a:prstGeom>
          <a:noFill/>
        </p:spPr>
      </p:pic>
      <p:pic>
        <p:nvPicPr>
          <p:cNvPr id="33" name="Picture 2" descr="HÃ¬nh áº£nh cÃ³ liÃªn quan"/>
          <p:cNvPicPr>
            <a:picLocks noChangeAspect="1" noChangeArrowheads="1"/>
          </p:cNvPicPr>
          <p:nvPr/>
        </p:nvPicPr>
        <p:blipFill>
          <a:blip r:embed="rId9" cstate="print"/>
          <a:srcRect r="50000" b="50257"/>
          <a:stretch>
            <a:fillRect/>
          </a:stretch>
        </p:blipFill>
        <p:spPr bwMode="auto">
          <a:xfrm>
            <a:off x="5286380" y="2928934"/>
            <a:ext cx="600078" cy="500065"/>
          </a:xfrm>
          <a:prstGeom prst="rect">
            <a:avLst/>
          </a:prstGeom>
          <a:noFill/>
        </p:spPr>
      </p:pic>
      <p:pic>
        <p:nvPicPr>
          <p:cNvPr id="34" name="Picture 2" descr="HÃ¬nh áº£nh cÃ³ liÃªn quan"/>
          <p:cNvPicPr>
            <a:picLocks noChangeAspect="1" noChangeArrowheads="1"/>
          </p:cNvPicPr>
          <p:nvPr/>
        </p:nvPicPr>
        <p:blipFill>
          <a:blip r:embed="rId10" cstate="print"/>
          <a:srcRect r="50000" b="50257"/>
          <a:stretch>
            <a:fillRect/>
          </a:stretch>
        </p:blipFill>
        <p:spPr bwMode="auto">
          <a:xfrm>
            <a:off x="4929190" y="3429000"/>
            <a:ext cx="614366" cy="511972"/>
          </a:xfrm>
          <a:prstGeom prst="rect">
            <a:avLst/>
          </a:prstGeom>
          <a:noFill/>
        </p:spPr>
      </p:pic>
      <p:pic>
        <p:nvPicPr>
          <p:cNvPr id="35" name="Picture 2" descr="HÃ¬nh áº£nh cÃ³ liÃªn quan"/>
          <p:cNvPicPr>
            <a:picLocks noChangeAspect="1" noChangeArrowheads="1"/>
          </p:cNvPicPr>
          <p:nvPr/>
        </p:nvPicPr>
        <p:blipFill>
          <a:blip r:embed="rId8" cstate="print"/>
          <a:srcRect r="50000" b="50257"/>
          <a:stretch>
            <a:fillRect/>
          </a:stretch>
        </p:blipFill>
        <p:spPr bwMode="auto">
          <a:xfrm>
            <a:off x="6643702" y="3000373"/>
            <a:ext cx="571504" cy="476254"/>
          </a:xfrm>
          <a:prstGeom prst="rect">
            <a:avLst/>
          </a:prstGeom>
          <a:noFill/>
        </p:spPr>
      </p:pic>
      <p:pic>
        <p:nvPicPr>
          <p:cNvPr id="36" name="Picture 2" descr="HÃ¬nh áº£nh cÃ³ liÃªn quan"/>
          <p:cNvPicPr>
            <a:picLocks noChangeAspect="1" noChangeArrowheads="1"/>
          </p:cNvPicPr>
          <p:nvPr/>
        </p:nvPicPr>
        <p:blipFill>
          <a:blip r:embed="rId9" cstate="print"/>
          <a:srcRect r="50000" b="50257"/>
          <a:stretch>
            <a:fillRect/>
          </a:stretch>
        </p:blipFill>
        <p:spPr bwMode="auto">
          <a:xfrm>
            <a:off x="7358082" y="3000372"/>
            <a:ext cx="600078" cy="500065"/>
          </a:xfrm>
          <a:prstGeom prst="rect">
            <a:avLst/>
          </a:prstGeom>
          <a:noFill/>
        </p:spPr>
      </p:pic>
      <p:pic>
        <p:nvPicPr>
          <p:cNvPr id="37" name="Picture 2" descr="HÃ¬nh áº£nh cÃ³ liÃªn quan"/>
          <p:cNvPicPr>
            <a:picLocks noChangeAspect="1" noChangeArrowheads="1"/>
          </p:cNvPicPr>
          <p:nvPr/>
        </p:nvPicPr>
        <p:blipFill>
          <a:blip r:embed="rId11" cstate="print"/>
          <a:srcRect r="50000" b="50257"/>
          <a:stretch>
            <a:fillRect/>
          </a:stretch>
        </p:blipFill>
        <p:spPr bwMode="auto">
          <a:xfrm>
            <a:off x="7000892" y="3500438"/>
            <a:ext cx="585792" cy="48816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571472" y="4071942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mỗi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cái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bánh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thành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phần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bằng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mỗi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bạn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phần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tức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¼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cái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bánh</a:t>
            </a:r>
            <a:endParaRPr lang="vi-VN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58" y="5286388"/>
            <a:ext cx="8215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lần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thê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́,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mỗi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được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mấy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phần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cái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bánh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2910" y="4071942"/>
            <a:ext cx="6057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nói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mỗi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được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¾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cái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bánh</a:t>
            </a:r>
            <a:endParaRPr lang="vi-VN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5214950"/>
            <a:ext cx="3088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viết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3:4=3/4 </a:t>
            </a:r>
            <a:endParaRPr lang="vi-VN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  <p:bldP spid="52" grpId="1"/>
      <p:bldP spid="53" grpId="0"/>
      <p:bldP spid="53" grpId="1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Nhận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xét</a:t>
            </a:r>
            <a:endParaRPr lang="vi-VN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1935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8:4=2</a:t>
            </a:r>
            <a:endParaRPr lang="vi-VN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286124"/>
            <a:ext cx="2704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3:4= 3/4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43174" y="235743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9058" y="1928802"/>
            <a:ext cx="4774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là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nhiên</a:t>
            </a:r>
            <a:endParaRPr lang="vi-V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86116" y="378619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59943" y="3357562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là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́</a:t>
            </a:r>
            <a:endParaRPr lang="vi-VN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2"/>
            <a:ext cx="8715436" cy="989034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Mối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hê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giữa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̀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phép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chia</a:t>
            </a: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928802"/>
            <a:ext cx="8291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VD: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8:4=8/4; 3:4=3/4; 1:3=1/3</a:t>
            </a:r>
            <a:endParaRPr lang="vi-VN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71462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của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phép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khác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0) có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thê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̉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viết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thành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.́</a:t>
            </a:r>
            <a:endParaRPr lang="vi-VN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786190"/>
            <a:ext cx="763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̉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là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bị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̀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là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929198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3:4=3/4</a:t>
            </a:r>
            <a:endParaRPr lang="vi-VN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Bài</a:t>
            </a:r>
            <a:r>
              <a:rPr lang="en-US" dirty="0" smtClean="0">
                <a:solidFill>
                  <a:srgbClr val="FF0000"/>
                </a:solidFill>
              </a:rPr>
              <a:t> 1: </a:t>
            </a:r>
            <a:r>
              <a:rPr lang="en-US" dirty="0" err="1" smtClean="0">
                <a:solidFill>
                  <a:schemeClr val="bg1"/>
                </a:solidFill>
              </a:rPr>
              <a:t>Viết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thương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của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mỗi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phép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dưới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dạng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sô</a:t>
            </a:r>
            <a:r>
              <a:rPr lang="en-US" dirty="0" smtClean="0">
                <a:solidFill>
                  <a:schemeClr val="bg1"/>
                </a:solidFill>
              </a:rPr>
              <a:t>́</a:t>
            </a:r>
            <a:endParaRPr lang="vi-V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785927"/>
          <a:ext cx="8501122" cy="4738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0561"/>
                <a:gridCol w="4250561"/>
              </a:tblGrid>
              <a:tr h="116528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Phép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Arial" pitchFamily="34" charset="0"/>
                          <a:cs typeface="Arial" pitchFamily="34" charset="0"/>
                        </a:rPr>
                        <a:t>chia</a:t>
                      </a:r>
                      <a:endParaRPr lang="vi-VN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Thương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Arial" pitchFamily="34" charset="0"/>
                          <a:cs typeface="Arial" pitchFamily="34" charset="0"/>
                        </a:rPr>
                        <a:t>dưới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Arial" pitchFamily="34" charset="0"/>
                          <a:cs typeface="Arial" pitchFamily="34" charset="0"/>
                        </a:rPr>
                        <a:t>dạng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Arial" pitchFamily="34" charset="0"/>
                          <a:cs typeface="Arial" pitchFamily="34" charset="0"/>
                        </a:rPr>
                        <a:t>phân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Arial" pitchFamily="34" charset="0"/>
                          <a:cs typeface="Arial" pitchFamily="34" charset="0"/>
                        </a:rPr>
                        <a:t>sô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́</a:t>
                      </a:r>
                      <a:endParaRPr lang="vi-VN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740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7:9</a:t>
                      </a:r>
                      <a:endParaRPr lang="vi-VN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8740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5:8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8740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6:19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8740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1:3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Bài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Viết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</a:t>
            </a:r>
            <a:endParaRPr lang="vi-VN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397001"/>
          <a:ext cx="8429684" cy="52112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4842"/>
                <a:gridCol w="4214842"/>
              </a:tblGrid>
              <a:tr h="127464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Phép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chia</a:t>
                      </a:r>
                      <a:endParaRPr lang="vi-VN" sz="4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Thương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dưới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dạng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phân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sô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́</a:t>
                      </a:r>
                      <a:endParaRPr lang="vi-VN" sz="4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01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24:8</a:t>
                      </a:r>
                      <a:endParaRPr lang="vi-VN" sz="4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801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36:9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801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88:11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801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0:5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801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7:7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Bài 3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Viết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̣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dưới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dạng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một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có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́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bằng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vi-VN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643050"/>
          <a:ext cx="8429684" cy="490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14842"/>
                <a:gridCol w="4214842"/>
              </a:tblGrid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3600" dirty="0" smtClean="0">
                          <a:solidFill>
                            <a:schemeClr val="bg1"/>
                          </a:solidFill>
                        </a:rPr>
                        <a:t>Số</a:t>
                      </a:r>
                      <a:r>
                        <a:rPr lang="vi-VN" sz="3600" baseline="0" dirty="0" smtClean="0">
                          <a:solidFill>
                            <a:schemeClr val="bg1"/>
                          </a:solidFill>
                        </a:rPr>
                        <a:t> tự nhiên</a:t>
                      </a:r>
                      <a:endParaRPr lang="vi-VN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Dạng</a:t>
                      </a:r>
                      <a:r>
                        <a:rPr lang="vi-VN" sz="4000" baseline="0" dirty="0" smtClean="0"/>
                        <a:t> phân số</a:t>
                      </a:r>
                      <a:endParaRPr lang="vi-VN" sz="4000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9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6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1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27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0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vi-VN" sz="4000" dirty="0" smtClean="0"/>
                        <a:t>3</a:t>
                      </a:r>
                      <a:endParaRPr lang="vi-V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VD1: Có 8 quả cam, chia đều cho 4 em</vt:lpstr>
      <vt:lpstr>VD: Có 3 cái bánh, chia đều cho 4 em, hỏi mỗi em được bao nhiêu phần cái bánh</vt:lpstr>
      <vt:lpstr>Nhận xét</vt:lpstr>
      <vt:lpstr>Mối liên hệ giữa phân số và phép chia</vt:lpstr>
      <vt:lpstr>Bài 1: Viết thương của mỗi phép chia sau dưới dạng phân số</vt:lpstr>
      <vt:lpstr>Bài 2: Viết theo mẫu</vt:lpstr>
      <vt:lpstr>Bài 3: Viết số tự nhiên dưới dạng một phân số có mẫu số bằng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 anh thu</dc:creator>
  <cp:lastModifiedBy>phan anh thu</cp:lastModifiedBy>
  <cp:revision>20</cp:revision>
  <dcterms:created xsi:type="dcterms:W3CDTF">2019-03-10T06:16:38Z</dcterms:created>
  <dcterms:modified xsi:type="dcterms:W3CDTF">2019-03-10T10:00:35Z</dcterms:modified>
</cp:coreProperties>
</file>